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471" r:id="rId4"/>
    <p:sldId id="472" r:id="rId5"/>
    <p:sldId id="476" r:id="rId6"/>
    <p:sldId id="477" r:id="rId7"/>
    <p:sldId id="478" r:id="rId8"/>
    <p:sldId id="479" r:id="rId9"/>
    <p:sldId id="481" r:id="rId10"/>
    <p:sldId id="480" r:id="rId11"/>
    <p:sldId id="482" r:id="rId12"/>
    <p:sldId id="483" r:id="rId13"/>
    <p:sldId id="484" r:id="rId14"/>
    <p:sldId id="485" r:id="rId15"/>
    <p:sldId id="486" r:id="rId16"/>
    <p:sldId id="473" r:id="rId17"/>
    <p:sldId id="487" r:id="rId18"/>
    <p:sldId id="488" r:id="rId19"/>
    <p:sldId id="490" r:id="rId20"/>
    <p:sldId id="489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98" r:id="rId29"/>
    <p:sldId id="499" r:id="rId30"/>
    <p:sldId id="502" r:id="rId31"/>
    <p:sldId id="500" r:id="rId32"/>
    <p:sldId id="501" r:id="rId33"/>
    <p:sldId id="409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51" autoAdjust="0"/>
    <p:restoredTop sz="96300" autoAdjust="0"/>
  </p:normalViewPr>
  <p:slideViewPr>
    <p:cSldViewPr>
      <p:cViewPr>
        <p:scale>
          <a:sx n="155" d="100"/>
          <a:sy n="155" d="100"/>
        </p:scale>
        <p:origin x="141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2/9/20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ofish.com/create-pandas-datafram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5082140/preprocessing-in-scikit-learn-single-sample-depreciation-warn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linear_model/plot_ols.html?highlight=linearregress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scikit-learn.org/stable/modules/generated/sklearn.ensemble.GradientBoostingRegressor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machine-learning-and-ai-foundations-value-estimations/overfitting-and-underfitt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6211669"/>
            <a:ext cx="5292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COMP704: Machine Learning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MSc Artificial Intelligence for Games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3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Data Science - Regression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3. Train the model</a:t>
            </a:r>
          </a:p>
          <a:p>
            <a:pPr lvl="3"/>
            <a:r>
              <a:rPr lang="en-GB" dirty="0"/>
              <a:t>All (most) </a:t>
            </a:r>
            <a:r>
              <a:rPr lang="en-GB" dirty="0" err="1"/>
              <a:t>scikit</a:t>
            </a:r>
            <a:r>
              <a:rPr lang="en-GB" dirty="0"/>
              <a:t> </a:t>
            </a:r>
            <a:r>
              <a:rPr lang="en-GB" dirty="0" err="1"/>
              <a:t>algorthims</a:t>
            </a:r>
            <a:r>
              <a:rPr lang="en-GB" dirty="0"/>
              <a:t> perform this through </a:t>
            </a:r>
            <a:r>
              <a:rPr lang="en-GB" dirty="0" err="1"/>
              <a:t>model.fit</a:t>
            </a:r>
            <a:r>
              <a:rPr lang="en-GB" dirty="0"/>
              <a:t>(</a:t>
            </a:r>
            <a:r>
              <a:rPr lang="en-GB" dirty="0" err="1"/>
              <a:t>x_train</a:t>
            </a:r>
            <a:r>
              <a:rPr lang="en-GB" dirty="0"/>
              <a:t>, </a:t>
            </a:r>
            <a:r>
              <a:rPr lang="en-GB" dirty="0" err="1"/>
              <a:t>y_train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This may involve having a cup of coffee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33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4. Evaluate training results with test data</a:t>
            </a:r>
          </a:p>
          <a:p>
            <a:pPr lvl="3"/>
            <a:r>
              <a:rPr lang="en-GB" dirty="0"/>
              <a:t>All (most) </a:t>
            </a:r>
            <a:r>
              <a:rPr lang="en-GB" dirty="0" err="1"/>
              <a:t>scikit</a:t>
            </a:r>
            <a:r>
              <a:rPr lang="en-GB" dirty="0"/>
              <a:t> </a:t>
            </a:r>
            <a:r>
              <a:rPr lang="en-GB" dirty="0" err="1"/>
              <a:t>algorthims</a:t>
            </a:r>
            <a:r>
              <a:rPr lang="en-GB" dirty="0"/>
              <a:t> perform this through </a:t>
            </a:r>
            <a:r>
              <a:rPr lang="en-GB" dirty="0" err="1"/>
              <a:t>model.fit</a:t>
            </a:r>
            <a:r>
              <a:rPr lang="en-GB" dirty="0"/>
              <a:t>(</a:t>
            </a:r>
            <a:r>
              <a:rPr lang="en-GB" dirty="0" err="1"/>
              <a:t>x_train</a:t>
            </a:r>
            <a:r>
              <a:rPr lang="en-GB" dirty="0"/>
              <a:t>, </a:t>
            </a:r>
            <a:r>
              <a:rPr lang="en-GB" dirty="0" err="1"/>
              <a:t>y_train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This may involve having a cup of coffee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98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5. Evaluate performance</a:t>
            </a:r>
          </a:p>
          <a:p>
            <a:pPr lvl="3"/>
            <a:r>
              <a:rPr lang="en-GB" dirty="0"/>
              <a:t>Use the mean absolute error of training data &amp; test data to give over-fit / under-fit analysis</a:t>
            </a:r>
          </a:p>
          <a:p>
            <a:pPr lvl="3"/>
            <a:r>
              <a:rPr lang="en-GB" dirty="0"/>
              <a:t>Low error on training &amp; high error on testing</a:t>
            </a:r>
          </a:p>
          <a:p>
            <a:pPr lvl="4"/>
            <a:r>
              <a:rPr lang="en-GB" dirty="0"/>
              <a:t>Overfitted algorithm to learn test data by rote rather than learning generalisations</a:t>
            </a:r>
          </a:p>
          <a:p>
            <a:pPr lvl="5"/>
            <a:r>
              <a:rPr lang="en-GB" dirty="0"/>
              <a:t>Change algorithm / change parameters</a:t>
            </a:r>
          </a:p>
          <a:p>
            <a:pPr lvl="3"/>
            <a:r>
              <a:rPr lang="en-GB" dirty="0"/>
              <a:t>High error on training</a:t>
            </a:r>
          </a:p>
          <a:p>
            <a:pPr lvl="4"/>
            <a:r>
              <a:rPr lang="en-GB" dirty="0"/>
              <a:t>Underfitted algorithm makes random outputs from data</a:t>
            </a:r>
          </a:p>
          <a:p>
            <a:pPr lvl="5"/>
            <a:r>
              <a:rPr lang="en-GB" dirty="0"/>
              <a:t>Algorithm may not be a good fit for data</a:t>
            </a:r>
          </a:p>
          <a:p>
            <a:pPr lvl="5"/>
            <a:r>
              <a:rPr lang="en-GB" dirty="0"/>
              <a:t>May not have enough data to train with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440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5. Evaluate performance</a:t>
            </a:r>
          </a:p>
          <a:p>
            <a:pPr lvl="3"/>
            <a:r>
              <a:rPr lang="en-GB" dirty="0"/>
              <a:t>You get to decide what constitutes low &amp; high errors</a:t>
            </a:r>
          </a:p>
          <a:p>
            <a:pPr lvl="4"/>
            <a:r>
              <a:rPr lang="en-GB" dirty="0"/>
              <a:t>What  may be acceptable to one learning scenario may not be to another</a:t>
            </a:r>
          </a:p>
          <a:p>
            <a:pPr lvl="4"/>
            <a:r>
              <a:rPr lang="en-GB" dirty="0"/>
              <a:t>This is where DS &amp; ML meet</a:t>
            </a:r>
          </a:p>
          <a:p>
            <a:pPr lvl="5"/>
            <a:r>
              <a:rPr lang="en-GB" dirty="0"/>
              <a:t>Error terms likely to be defined as business / domain requirements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91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6. iterate or ship</a:t>
            </a:r>
          </a:p>
          <a:p>
            <a:pPr lvl="3"/>
            <a:r>
              <a:rPr lang="en-GB" dirty="0"/>
              <a:t>Either iterate the training process or put the algorithm into ‘production’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85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7. Ship</a:t>
            </a:r>
          </a:p>
          <a:p>
            <a:pPr lvl="3"/>
            <a:r>
              <a:rPr lang="en-GB" dirty="0"/>
              <a:t>Save model as a </a:t>
            </a:r>
            <a:r>
              <a:rPr lang="en-GB" dirty="0" err="1"/>
              <a:t>pkl</a:t>
            </a:r>
            <a:r>
              <a:rPr lang="en-GB" dirty="0"/>
              <a:t> file</a:t>
            </a:r>
          </a:p>
          <a:p>
            <a:pPr lvl="3"/>
            <a:r>
              <a:rPr lang="en-GB" dirty="0"/>
              <a:t>Write application around </a:t>
            </a:r>
            <a:r>
              <a:rPr lang="en-GB" dirty="0" err="1"/>
              <a:t>pkl</a:t>
            </a:r>
            <a:r>
              <a:rPr lang="en-GB" dirty="0"/>
              <a:t> data using </a:t>
            </a:r>
            <a:r>
              <a:rPr lang="en-GB" dirty="0" err="1"/>
              <a:t>model.predict</a:t>
            </a:r>
            <a:endParaRPr lang="en-GB" dirty="0"/>
          </a:p>
          <a:p>
            <a:pPr lvl="4"/>
            <a:r>
              <a:rPr lang="en-GB" dirty="0"/>
              <a:t>Will take </a:t>
            </a:r>
            <a:r>
              <a:rPr lang="en-GB" dirty="0" err="1"/>
              <a:t>X_frame</a:t>
            </a:r>
            <a:r>
              <a:rPr lang="en-GB" dirty="0"/>
              <a:t> data (from training) to produce results on novel data</a:t>
            </a:r>
          </a:p>
          <a:p>
            <a:pPr lvl="5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53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773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Regression works when we have a continuous mapping from input(s) to output</a:t>
            </a:r>
          </a:p>
          <a:p>
            <a:pPr lvl="2"/>
            <a:r>
              <a:rPr lang="en-GB" dirty="0"/>
              <a:t>Sine is a nice &amp; simple example of that we can use to experiment with ML</a:t>
            </a:r>
          </a:p>
          <a:p>
            <a:pPr lvl="3"/>
            <a:r>
              <a:rPr lang="en-GB" dirty="0"/>
              <a:t>Easy to get lots of data</a:t>
            </a:r>
          </a:p>
          <a:p>
            <a:pPr lvl="3"/>
            <a:r>
              <a:rPr lang="en-GB" dirty="0"/>
              <a:t>Easy to process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49B35-916D-3541-99A1-9943889F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149080"/>
            <a:ext cx="4229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0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1. Get data into a form that can be used for training and testing</a:t>
            </a:r>
          </a:p>
          <a:p>
            <a:pPr lvl="2"/>
            <a:r>
              <a:rPr lang="en-GB" dirty="0"/>
              <a:t>We need to have our data organised as a table of input and output values</a:t>
            </a:r>
          </a:p>
          <a:p>
            <a:pPr lvl="2"/>
            <a:r>
              <a:rPr lang="en-GB" dirty="0"/>
              <a:t>To generate the sine table data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02175-A806-6041-8609-058D5A6D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33" y="3356992"/>
            <a:ext cx="4025619" cy="2419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2CE93-07B1-5C4D-B195-2623795D0FDB}"/>
              </a:ext>
            </a:extLst>
          </p:cNvPr>
          <p:cNvSpPr/>
          <p:nvPr/>
        </p:nvSpPr>
        <p:spPr>
          <a:xfrm>
            <a:off x="624102" y="6017879"/>
            <a:ext cx="660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https://datatofish.com/create-pandas-dataframe/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456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1. Get data into a form that can be used for training and testing</a:t>
            </a:r>
          </a:p>
          <a:p>
            <a:pPr lvl="2"/>
            <a:r>
              <a:rPr lang="en-GB" dirty="0"/>
              <a:t>To get the data into the x &amp; y forms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Pandas doesn’t like 1-D data, so the reshape(-1,1) will put the data into a format it likes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6E51A-0A28-984A-883B-BC3623CD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36912"/>
            <a:ext cx="8136904" cy="15833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E4E80D-39B6-F444-A374-355C286BD6EA}"/>
              </a:ext>
            </a:extLst>
          </p:cNvPr>
          <p:cNvSpPr/>
          <p:nvPr/>
        </p:nvSpPr>
        <p:spPr>
          <a:xfrm>
            <a:off x="899592" y="5949280"/>
            <a:ext cx="73448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3"/>
              </a:rPr>
              <a:t>https://stackoverflow.com/questions/35082140/preprocessing-in-scikit-learn-single-sample-depreciation-warning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1576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Today’s session:</a:t>
            </a:r>
          </a:p>
          <a:p>
            <a:pPr lvl="1"/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Workshop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88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2. Choose and configure a training algorithm</a:t>
            </a:r>
          </a:p>
          <a:p>
            <a:pPr lvl="2"/>
            <a:r>
              <a:rPr lang="en-GB" dirty="0"/>
              <a:t>Let’s use linear regression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Typically, each ML algorithm will have attributes that help it learn. These can be set and configured as part of the ML process, though the default values should provide some learning</a:t>
            </a:r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F6D91D-4AF2-2748-A154-641B4A04B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204864"/>
            <a:ext cx="2463800" cy="48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970B54-6984-CB4A-BCDA-ABF16FD29CFE}"/>
              </a:ext>
            </a:extLst>
          </p:cNvPr>
          <p:cNvSpPr/>
          <p:nvPr/>
        </p:nvSpPr>
        <p:spPr>
          <a:xfrm>
            <a:off x="457200" y="6001543"/>
            <a:ext cx="794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hlinkClick r:id="rId3"/>
              </a:rPr>
              <a:t>https://scikit-learn.org/stable/auto_examples/linear_model/plot_ols.html?highlight=linearregression</a:t>
            </a:r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851B2-65D0-CF4C-B9B6-AD21BC9AD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44" y="4509120"/>
            <a:ext cx="5580112" cy="7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9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3. Train the model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Again, </a:t>
            </a:r>
            <a:r>
              <a:rPr lang="en-GB" dirty="0" err="1"/>
              <a:t>scikit</a:t>
            </a:r>
            <a:r>
              <a:rPr lang="en-GB" dirty="0"/>
              <a:t> learning algorithms have a fairly common interface taking </a:t>
            </a:r>
            <a:r>
              <a:rPr lang="en-GB" dirty="0" err="1"/>
              <a:t>x_train</a:t>
            </a:r>
            <a:r>
              <a:rPr lang="en-GB" dirty="0"/>
              <a:t> (inputs) and </a:t>
            </a:r>
            <a:r>
              <a:rPr lang="en-GB" dirty="0" err="1"/>
              <a:t>y_train</a:t>
            </a:r>
            <a:r>
              <a:rPr lang="en-GB" dirty="0"/>
              <a:t> (outputs)</a:t>
            </a:r>
          </a:p>
          <a:p>
            <a:pPr lvl="3"/>
            <a:r>
              <a:rPr lang="en-GB" dirty="0"/>
              <a:t>Assuming supervised learning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C44DD-5E88-CD4C-B82A-B5CADDB7A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266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7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4. Evaluate the outcomes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0B1AF-49EF-C14C-A921-65D87636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48" y="1772816"/>
            <a:ext cx="5473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76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5. Evaluate performance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What do these numbers mean?</a:t>
            </a:r>
          </a:p>
          <a:p>
            <a:pPr lvl="3"/>
            <a:r>
              <a:rPr lang="en-GB" dirty="0"/>
              <a:t>Sine() ranges from -1 to +1</a:t>
            </a:r>
          </a:p>
          <a:p>
            <a:pPr lvl="3"/>
            <a:r>
              <a:rPr lang="en-GB" dirty="0"/>
              <a:t>An error of 0.35 for the training data -&gt; underfitting</a:t>
            </a:r>
          </a:p>
          <a:p>
            <a:pPr lvl="4"/>
            <a:r>
              <a:rPr lang="en-GB" dirty="0"/>
              <a:t>Algorithm isn’t leaning</a:t>
            </a:r>
          </a:p>
          <a:p>
            <a:pPr lvl="3"/>
            <a:r>
              <a:rPr lang="en-GB" dirty="0"/>
              <a:t>An error of 0.4 for the test data </a:t>
            </a:r>
          </a:p>
          <a:p>
            <a:pPr lvl="4"/>
            <a:r>
              <a:rPr lang="en-GB" dirty="0"/>
              <a:t>Algorithm is junk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FC51C-9D80-6246-97DE-2AF3430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72816"/>
            <a:ext cx="3746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7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Why is training so bad?</a:t>
            </a:r>
          </a:p>
          <a:p>
            <a:pPr lvl="4"/>
            <a:r>
              <a:rPr lang="en-GB" dirty="0"/>
              <a:t>Can’t really do linear regression on non-linear data</a:t>
            </a:r>
          </a:p>
          <a:p>
            <a:pPr lvl="4"/>
            <a:r>
              <a:rPr lang="en-GB" dirty="0"/>
              <a:t>Line of best fit (least errors) is y = 0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531C5-A7F3-B040-94BF-70737E09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861048"/>
            <a:ext cx="4229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73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Change algorithm to Gradient Boosting Regressor</a:t>
            </a:r>
          </a:p>
          <a:p>
            <a:pPr lvl="4"/>
            <a:r>
              <a:rPr lang="en-GB" dirty="0"/>
              <a:t>Made for more complex &amp; non-linear data</a:t>
            </a:r>
          </a:p>
          <a:p>
            <a:pPr lvl="4"/>
            <a:r>
              <a:rPr lang="en-GB" dirty="0"/>
              <a:t>Data is stored in buckets of linear regression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3BFC64-86AA-BD4C-8534-A3DD4848B1C3}"/>
              </a:ext>
            </a:extLst>
          </p:cNvPr>
          <p:cNvSpPr/>
          <p:nvPr/>
        </p:nvSpPr>
        <p:spPr>
          <a:xfrm>
            <a:off x="1052736" y="6392361"/>
            <a:ext cx="70385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https://scikit-learn.org/stable/modules/generated/sklearn.ensemble.GradientBoostingRegressor.html</a:t>
            </a:r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1173D-1B68-7D4E-8315-FE1495B5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459342"/>
            <a:ext cx="3415928" cy="25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4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Create a new model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Train it and get the results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4"/>
            <a:r>
              <a:rPr lang="en-GB" dirty="0"/>
              <a:t>Training error very low</a:t>
            </a:r>
          </a:p>
          <a:p>
            <a:pPr lvl="4"/>
            <a:r>
              <a:rPr lang="en-GB" dirty="0"/>
              <a:t>Test error low, but higher than training</a:t>
            </a:r>
          </a:p>
          <a:p>
            <a:pPr lvl="5"/>
            <a:r>
              <a:rPr lang="en-GB" dirty="0"/>
              <a:t>Might be worth tweaking the algorithm parameters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0BC69-9CCC-4947-9D5D-1A44F381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476128"/>
            <a:ext cx="4165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14965-98F1-9F4D-BA8B-CBDB2EE2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73016"/>
            <a:ext cx="375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8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6. iterate or ship</a:t>
            </a:r>
          </a:p>
          <a:p>
            <a:pPr lvl="2"/>
            <a:r>
              <a:rPr lang="en-GB" dirty="0"/>
              <a:t>Iterate</a:t>
            </a:r>
          </a:p>
          <a:p>
            <a:pPr lvl="3"/>
            <a:r>
              <a:rPr lang="en-GB" dirty="0"/>
              <a:t>Might be worth tweaking the algorithm parameters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4"/>
            <a:r>
              <a:rPr lang="en-GB" dirty="0"/>
              <a:t>This is where GAs can become very useful ;)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03FB77-70C4-2C43-9BE9-4C0334BEA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92896"/>
            <a:ext cx="6804248" cy="15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1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7. Ship</a:t>
            </a:r>
          </a:p>
          <a:p>
            <a:pPr lvl="2"/>
            <a:r>
              <a:rPr lang="en-GB" dirty="0"/>
              <a:t>Embed the model into an application</a:t>
            </a:r>
          </a:p>
          <a:p>
            <a:pPr lvl="3"/>
            <a:r>
              <a:rPr lang="en-GB" dirty="0"/>
              <a:t>Save model data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Use model in app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CA69E-FF58-A14C-8451-260C0DB6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564904"/>
            <a:ext cx="64897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20EB6-72AD-164C-83B4-02BD623B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594108"/>
            <a:ext cx="4968552" cy="30551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15496-217E-364B-80BA-D6939B0DDEEB}"/>
              </a:ext>
            </a:extLst>
          </p:cNvPr>
          <p:cNvSpPr txBox="1">
            <a:spLocks/>
          </p:cNvSpPr>
          <p:nvPr/>
        </p:nvSpPr>
        <p:spPr>
          <a:xfrm>
            <a:off x="7020272" y="3594108"/>
            <a:ext cx="1818928" cy="3227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GB" sz="1600" dirty="0"/>
              <a:t>Note generally </a:t>
            </a:r>
            <a:r>
              <a:rPr lang="en-GB" sz="1600" dirty="0" err="1"/>
              <a:t>gnarliness</a:t>
            </a:r>
            <a:r>
              <a:rPr lang="en-GB" sz="1600" dirty="0"/>
              <a:t> in using model, input data needs to be an array of arrays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Font typeface="Arial" pitchFamily="34" charset="0"/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49174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trig through regression</a:t>
            </a:r>
          </a:p>
          <a:p>
            <a:pPr lvl="1"/>
            <a:r>
              <a:rPr lang="en-GB" dirty="0"/>
              <a:t>7. Ship</a:t>
            </a:r>
          </a:p>
          <a:p>
            <a:pPr lvl="2"/>
            <a:r>
              <a:rPr lang="en-GB" dirty="0"/>
              <a:t>Is the algorithm any good in the real world?</a:t>
            </a:r>
          </a:p>
          <a:p>
            <a:pPr lvl="3"/>
            <a:r>
              <a:rPr lang="en-GB" dirty="0"/>
              <a:t>Test it and find out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768D85-F631-634F-AC37-01AB47DC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757264"/>
            <a:ext cx="3670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743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Learning through LinkedIn Learning</a:t>
            </a:r>
          </a:p>
          <a:p>
            <a:pPr lvl="1"/>
            <a:r>
              <a:rPr lang="en-GB" dirty="0"/>
              <a:t>A lot of the process for this weeks’ lecture comes from </a:t>
            </a:r>
          </a:p>
          <a:p>
            <a:pPr lvl="2"/>
            <a:r>
              <a:rPr lang="en-GB" dirty="0"/>
              <a:t>Machine Learning and AI Foundations: Value Estimations (Adam </a:t>
            </a:r>
            <a:r>
              <a:rPr lang="en-GB" dirty="0" err="1"/>
              <a:t>Geitgey</a:t>
            </a:r>
            <a:r>
              <a:rPr lang="en-GB" dirty="0"/>
              <a:t>)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Uses house prices as an example</a:t>
            </a:r>
          </a:p>
          <a:p>
            <a:pPr lvl="3"/>
            <a:r>
              <a:rPr lang="en-GB" dirty="0"/>
              <a:t>Well worth having a watch (1hr)</a:t>
            </a:r>
          </a:p>
          <a:p>
            <a:pPr lvl="3"/>
            <a:r>
              <a:rPr lang="en-GB" dirty="0"/>
              <a:t>You are all subscribed to LinkedIn Learning through your </a:t>
            </a:r>
            <a:r>
              <a:rPr lang="en-GB" dirty="0" err="1"/>
              <a:t>falmouth.ac.uk</a:t>
            </a:r>
            <a:r>
              <a:rPr lang="en-GB" dirty="0"/>
              <a:t> accounts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77FA4-2B64-BF48-BF36-3BC8D0AA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2" y="2924944"/>
            <a:ext cx="6516216" cy="1073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E347DE-FC9D-544B-840B-3046CD407C6C}"/>
              </a:ext>
            </a:extLst>
          </p:cNvPr>
          <p:cNvSpPr/>
          <p:nvPr/>
        </p:nvSpPr>
        <p:spPr>
          <a:xfrm>
            <a:off x="575556" y="6418343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3"/>
              </a:rPr>
              <a:t>https://www.linkedin.com/learning/machine-learning-and-ai-foundations-value-estimations/overfitting-and-underfitting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6878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Workshop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167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Workshop</a:t>
            </a:r>
          </a:p>
          <a:p>
            <a:pPr lvl="1"/>
            <a:r>
              <a:rPr lang="en-GB" dirty="0"/>
              <a:t>This week, I want to have a look at:</a:t>
            </a:r>
          </a:p>
          <a:p>
            <a:pPr lvl="2"/>
            <a:r>
              <a:rPr lang="en-GB" dirty="0"/>
              <a:t>Experiments in regression-based learning</a:t>
            </a:r>
          </a:p>
          <a:p>
            <a:pPr lvl="2"/>
            <a:r>
              <a:rPr lang="en-GB" dirty="0"/>
              <a:t>Regression with </a:t>
            </a:r>
            <a:r>
              <a:rPr lang="en-GB"/>
              <a:t>house prices</a:t>
            </a:r>
            <a:endParaRPr lang="en-GB" dirty="0"/>
          </a:p>
          <a:p>
            <a:pPr lvl="2"/>
            <a:r>
              <a:rPr lang="en-GB" dirty="0"/>
              <a:t>Breakout as a regression-based learning model</a:t>
            </a:r>
          </a:p>
          <a:p>
            <a:pPr lvl="3"/>
            <a:r>
              <a:rPr lang="en-GB" dirty="0"/>
              <a:t>Managing data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69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/>
          </a:p>
          <a:p>
            <a:endParaRPr lang="en-GB" dirty="0"/>
          </a:p>
          <a:p>
            <a:r>
              <a:rPr lang="en-GB" dirty="0"/>
              <a:t>Do you have any questions for me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49AFD-D268-C24E-A396-A73CD6D5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94" y="2113965"/>
            <a:ext cx="6729058" cy="41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2"/>
            <a:r>
              <a:rPr lang="en-GB" dirty="0"/>
              <a:t>When inputs map to continuous outputs</a:t>
            </a:r>
          </a:p>
          <a:p>
            <a:pPr lvl="2"/>
            <a:endParaRPr lang="en-GB" dirty="0"/>
          </a:p>
          <a:p>
            <a:pPr lvl="2"/>
            <a:r>
              <a:rPr lang="en-GB" dirty="0" err="1"/>
              <a:t>Mariflow</a:t>
            </a:r>
            <a:endParaRPr lang="en-GB" dirty="0"/>
          </a:p>
          <a:p>
            <a:pPr lvl="3"/>
            <a:r>
              <a:rPr lang="en-GB" dirty="0"/>
              <a:t>Does not have this as inputs map to button presses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299625-4AB8-6B45-A18B-7F451DC4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933056"/>
            <a:ext cx="6876256" cy="25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8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2"/>
            <a:r>
              <a:rPr lang="en-GB" dirty="0"/>
              <a:t>When inputs map to continuous outputs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Crappy breakout</a:t>
            </a:r>
          </a:p>
          <a:p>
            <a:pPr lvl="3"/>
            <a:r>
              <a:rPr lang="en-GB" dirty="0"/>
              <a:t>Could have this as inputs (the state of the world) can map to where the paddle should be (0… </a:t>
            </a:r>
            <a:r>
              <a:rPr lang="en-GB" dirty="0" err="1"/>
              <a:t>screen_x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If we map inputs to button presses (</a:t>
            </a:r>
            <a:r>
              <a:rPr lang="en-GB" dirty="0" err="1"/>
              <a:t>move_left</a:t>
            </a:r>
            <a:r>
              <a:rPr lang="en-GB" dirty="0"/>
              <a:t>, </a:t>
            </a:r>
            <a:r>
              <a:rPr lang="en-GB" dirty="0" err="1"/>
              <a:t>move_right</a:t>
            </a:r>
            <a:r>
              <a:rPr lang="en-GB" dirty="0"/>
              <a:t>, do nothing), then regression is </a:t>
            </a:r>
            <a:r>
              <a:rPr lang="en-GB" b="1" u="sng" dirty="0"/>
              <a:t>not</a:t>
            </a:r>
            <a:r>
              <a:rPr lang="en-GB" dirty="0"/>
              <a:t> a good fit for this learning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297683-9272-F44E-B11C-994CF22A5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5013176"/>
            <a:ext cx="2313170" cy="17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9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When to use regression?</a:t>
            </a:r>
          </a:p>
          <a:p>
            <a:pPr lvl="2"/>
            <a:r>
              <a:rPr lang="en-GB" dirty="0"/>
              <a:t>When inputs map to continuous outputs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We can start to see that machine learning ( &amp; data science) is about:</a:t>
            </a:r>
          </a:p>
          <a:p>
            <a:pPr lvl="3"/>
            <a:r>
              <a:rPr lang="en-GB" dirty="0"/>
              <a:t>Data &amp; learning algorithms</a:t>
            </a:r>
          </a:p>
          <a:p>
            <a:pPr lvl="3"/>
            <a:r>
              <a:rPr lang="en-GB" dirty="0"/>
              <a:t>Rather than code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Need to spend a lot of our time thinking about the relationship between data and learning algorithms in order to solve our problems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86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1. Get data into a form that can be used for training and testing</a:t>
            </a:r>
          </a:p>
          <a:p>
            <a:pPr lvl="3"/>
            <a:r>
              <a:rPr lang="en-GB" dirty="0"/>
              <a:t>Typically, use pandas to load data into a </a:t>
            </a:r>
            <a:r>
              <a:rPr lang="en-GB" dirty="0" err="1"/>
              <a:t>dataframe</a:t>
            </a:r>
            <a:r>
              <a:rPr lang="en-GB" dirty="0"/>
              <a:t> object</a:t>
            </a:r>
          </a:p>
          <a:p>
            <a:pPr lvl="3"/>
            <a:r>
              <a:rPr lang="en-GB" dirty="0"/>
              <a:t>Split the frame into</a:t>
            </a:r>
          </a:p>
          <a:p>
            <a:pPr lvl="4"/>
            <a:r>
              <a:rPr lang="en-GB" dirty="0"/>
              <a:t>X – the inputs</a:t>
            </a:r>
          </a:p>
          <a:p>
            <a:pPr lvl="4"/>
            <a:r>
              <a:rPr lang="en-GB" dirty="0"/>
              <a:t>Y – the output</a:t>
            </a:r>
          </a:p>
          <a:p>
            <a:pPr lvl="3"/>
            <a:r>
              <a:rPr lang="en-GB" dirty="0"/>
              <a:t>Use </a:t>
            </a:r>
            <a:r>
              <a:rPr lang="en-GB" dirty="0" err="1"/>
              <a:t>scikit’s</a:t>
            </a:r>
            <a:r>
              <a:rPr lang="en-GB" dirty="0"/>
              <a:t> </a:t>
            </a:r>
            <a:r>
              <a:rPr lang="en-GB" dirty="0" err="1"/>
              <a:t>train_test_split</a:t>
            </a:r>
            <a:r>
              <a:rPr lang="en-GB" dirty="0"/>
              <a:t> to create training &amp; testing datasets</a:t>
            </a:r>
          </a:p>
          <a:p>
            <a:pPr lvl="4"/>
            <a:r>
              <a:rPr lang="en-GB" dirty="0" err="1"/>
              <a:t>X_train</a:t>
            </a:r>
            <a:r>
              <a:rPr lang="en-GB" dirty="0"/>
              <a:t> &amp; </a:t>
            </a:r>
            <a:r>
              <a:rPr lang="en-GB" dirty="0" err="1"/>
              <a:t>Y_train</a:t>
            </a:r>
            <a:r>
              <a:rPr lang="en-GB" dirty="0"/>
              <a:t> – training inputs and outputs</a:t>
            </a:r>
          </a:p>
          <a:p>
            <a:pPr lvl="4"/>
            <a:r>
              <a:rPr lang="en-GB" dirty="0" err="1"/>
              <a:t>Y_test</a:t>
            </a:r>
            <a:r>
              <a:rPr lang="en-GB" dirty="0"/>
              <a:t> &amp; </a:t>
            </a:r>
            <a:r>
              <a:rPr lang="en-GB" dirty="0" err="1"/>
              <a:t>y_test</a:t>
            </a:r>
            <a:r>
              <a:rPr lang="en-GB" dirty="0"/>
              <a:t> – testing inputs &amp; outputs</a:t>
            </a:r>
          </a:p>
          <a:p>
            <a:pPr lvl="4"/>
            <a:r>
              <a:rPr lang="en-GB" dirty="0"/>
              <a:t>Data is randomised into groups to stop local clustering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41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Deep dive into the regression learning approach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scikit</a:t>
            </a:r>
            <a:r>
              <a:rPr lang="en-GB" dirty="0"/>
              <a:t>-learn approach to regression</a:t>
            </a:r>
          </a:p>
          <a:p>
            <a:pPr lvl="2"/>
            <a:r>
              <a:rPr lang="en-GB" dirty="0"/>
              <a:t>2. Choose and configure a training algorithm</a:t>
            </a:r>
          </a:p>
          <a:p>
            <a:pPr lvl="3"/>
            <a:r>
              <a:rPr lang="en-GB" dirty="0"/>
              <a:t>For each type of training that </a:t>
            </a:r>
            <a:r>
              <a:rPr lang="en-GB" dirty="0" err="1"/>
              <a:t>scikit</a:t>
            </a:r>
            <a:r>
              <a:rPr lang="en-GB" dirty="0"/>
              <a:t> supports (regression, classification, clustering and dimensionality reduction) there are multiple algorithms</a:t>
            </a:r>
          </a:p>
          <a:p>
            <a:pPr lvl="4"/>
            <a:r>
              <a:rPr lang="en-GB" dirty="0"/>
              <a:t>Part of ML is about choosing the most suitable algorithm (by trial and error)</a:t>
            </a:r>
          </a:p>
          <a:p>
            <a:pPr lvl="4"/>
            <a:r>
              <a:rPr lang="en-GB" dirty="0"/>
              <a:t>The other part of ML is about configuring parameters (hyper parameters) -&gt; remember what I said about genetic algorithms in week 1</a:t>
            </a:r>
          </a:p>
          <a:p>
            <a:pPr lvl="3"/>
            <a:endParaRPr lang="en-GB" dirty="0"/>
          </a:p>
          <a:p>
            <a:pPr lvl="3"/>
            <a:r>
              <a:rPr lang="en-GB" dirty="0" err="1"/>
              <a:t>Scikit</a:t>
            </a:r>
            <a:r>
              <a:rPr lang="en-GB" dirty="0"/>
              <a:t> website has lots of information about algorithm use cases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573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12883</TotalTime>
  <Words>1361</Words>
  <Application>Microsoft Macintosh PowerPoint</Application>
  <PresentationFormat>On-screen Show (4:3)</PresentationFormat>
  <Paragraphs>255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758</cp:revision>
  <cp:lastPrinted>2020-02-09T13:40:24Z</cp:lastPrinted>
  <dcterms:created xsi:type="dcterms:W3CDTF">2008-11-22T10:38:31Z</dcterms:created>
  <dcterms:modified xsi:type="dcterms:W3CDTF">2020-02-09T18:15:01Z</dcterms:modified>
</cp:coreProperties>
</file>